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877"/>
    <p:restoredTop sz="94677"/>
  </p:normalViewPr>
  <p:slideViewPr>
    <p:cSldViewPr snapToGrid="0" snapToObjects="1" showGuides="1">
      <p:cViewPr varScale="1">
        <p:scale>
          <a:sx n="124" d="100"/>
          <a:sy n="124" d="100"/>
        </p:scale>
        <p:origin x="200" y="2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78D04BCF-73D2-2E42-AD12-E38C1B41BE3D}" type="datetimeFigureOut">
              <a:rPr lang="en-US" smtClean="0"/>
              <a:t>4/9/19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6CE86F-B6A7-7F4B-9DEF-BB1198C7E1F1}" type="slidenum">
              <a:rPr lang="en-US" smtClean="0"/>
              <a:t>‹#›</a:t>
            </a:fld>
            <a:endParaRPr lang="en-US"/>
          </a:p>
        </p:txBody>
      </p:sp>
    </p:spTree>
    <p:extLst>
      <p:ext uri="{BB962C8B-B14F-4D97-AF65-F5344CB8AC3E}">
        <p14:creationId xmlns:p14="http://schemas.microsoft.com/office/powerpoint/2010/main" val="234808148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D04BCF-73D2-2E42-AD12-E38C1B41BE3D}" type="datetimeFigureOut">
              <a:rPr lang="en-US" smtClean="0"/>
              <a:t>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6CE86F-B6A7-7F4B-9DEF-BB1198C7E1F1}" type="slidenum">
              <a:rPr lang="en-US" smtClean="0"/>
              <a:t>‹#›</a:t>
            </a:fld>
            <a:endParaRPr lang="en-US"/>
          </a:p>
        </p:txBody>
      </p:sp>
    </p:spTree>
    <p:extLst>
      <p:ext uri="{BB962C8B-B14F-4D97-AF65-F5344CB8AC3E}">
        <p14:creationId xmlns:p14="http://schemas.microsoft.com/office/powerpoint/2010/main" val="1576592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D04BCF-73D2-2E42-AD12-E38C1B41BE3D}" type="datetimeFigureOut">
              <a:rPr lang="en-US" smtClean="0"/>
              <a:t>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6CE86F-B6A7-7F4B-9DEF-BB1198C7E1F1}" type="slidenum">
              <a:rPr lang="en-US" smtClean="0"/>
              <a:t>‹#›</a:t>
            </a:fld>
            <a:endParaRPr lang="en-US"/>
          </a:p>
        </p:txBody>
      </p:sp>
    </p:spTree>
    <p:extLst>
      <p:ext uri="{BB962C8B-B14F-4D97-AF65-F5344CB8AC3E}">
        <p14:creationId xmlns:p14="http://schemas.microsoft.com/office/powerpoint/2010/main" val="3049073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8D04BCF-73D2-2E42-AD12-E38C1B41BE3D}" type="datetimeFigureOut">
              <a:rPr lang="en-US" smtClean="0"/>
              <a:t>4/9/19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6CE86F-B6A7-7F4B-9DEF-BB1198C7E1F1}" type="slidenum">
              <a:rPr lang="en-US" smtClean="0"/>
              <a:t>‹#›</a:t>
            </a:fld>
            <a:endParaRPr lang="en-US"/>
          </a:p>
        </p:txBody>
      </p:sp>
    </p:spTree>
    <p:extLst>
      <p:ext uri="{BB962C8B-B14F-4D97-AF65-F5344CB8AC3E}">
        <p14:creationId xmlns:p14="http://schemas.microsoft.com/office/powerpoint/2010/main" val="1572026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78D04BCF-73D2-2E42-AD12-E38C1B41BE3D}" type="datetimeFigureOut">
              <a:rPr lang="en-US" smtClean="0"/>
              <a:t>4/9/19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6CE86F-B6A7-7F4B-9DEF-BB1198C7E1F1}" type="slidenum">
              <a:rPr lang="en-US" smtClean="0"/>
              <a:t>‹#›</a:t>
            </a:fld>
            <a:endParaRPr lang="en-US"/>
          </a:p>
        </p:txBody>
      </p:sp>
    </p:spTree>
    <p:extLst>
      <p:ext uri="{BB962C8B-B14F-4D97-AF65-F5344CB8AC3E}">
        <p14:creationId xmlns:p14="http://schemas.microsoft.com/office/powerpoint/2010/main" val="307395596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78D04BCF-73D2-2E42-AD12-E38C1B41BE3D}" type="datetimeFigureOut">
              <a:rPr lang="en-US" smtClean="0"/>
              <a:t>4/9/19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C96CE86F-B6A7-7F4B-9DEF-BB1198C7E1F1}" type="slidenum">
              <a:rPr lang="en-US" smtClean="0"/>
              <a:t>‹#›</a:t>
            </a:fld>
            <a:endParaRPr lang="en-US"/>
          </a:p>
        </p:txBody>
      </p:sp>
    </p:spTree>
    <p:extLst>
      <p:ext uri="{BB962C8B-B14F-4D97-AF65-F5344CB8AC3E}">
        <p14:creationId xmlns:p14="http://schemas.microsoft.com/office/powerpoint/2010/main" val="961846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78D04BCF-73D2-2E42-AD12-E38C1B41BE3D}" type="datetimeFigureOut">
              <a:rPr lang="en-US" smtClean="0"/>
              <a:t>4/9/19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6CE86F-B6A7-7F4B-9DEF-BB1198C7E1F1}"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27868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8D04BCF-73D2-2E42-AD12-E38C1B41BE3D}" type="datetimeFigureOut">
              <a:rPr lang="en-US" smtClean="0"/>
              <a:t>4/9/19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6CE86F-B6A7-7F4B-9DEF-BB1198C7E1F1}" type="slidenum">
              <a:rPr lang="en-US" smtClean="0"/>
              <a:t>‹#›</a:t>
            </a:fld>
            <a:endParaRPr lang="en-US"/>
          </a:p>
        </p:txBody>
      </p:sp>
    </p:spTree>
    <p:extLst>
      <p:ext uri="{BB962C8B-B14F-4D97-AF65-F5344CB8AC3E}">
        <p14:creationId xmlns:p14="http://schemas.microsoft.com/office/powerpoint/2010/main" val="23312710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D04BCF-73D2-2E42-AD12-E38C1B41BE3D}" type="datetimeFigureOut">
              <a:rPr lang="en-US" smtClean="0"/>
              <a:t>4/9/19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6CE86F-B6A7-7F4B-9DEF-BB1198C7E1F1}" type="slidenum">
              <a:rPr lang="en-US" smtClean="0"/>
              <a:t>‹#›</a:t>
            </a:fld>
            <a:endParaRPr lang="en-US"/>
          </a:p>
        </p:txBody>
      </p:sp>
    </p:spTree>
    <p:extLst>
      <p:ext uri="{BB962C8B-B14F-4D97-AF65-F5344CB8AC3E}">
        <p14:creationId xmlns:p14="http://schemas.microsoft.com/office/powerpoint/2010/main" val="40333378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78D04BCF-73D2-2E42-AD12-E38C1B41BE3D}" type="datetimeFigureOut">
              <a:rPr lang="en-US" smtClean="0"/>
              <a:t>4/9/19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C96CE86F-B6A7-7F4B-9DEF-BB1198C7E1F1}" type="slidenum">
              <a:rPr lang="en-US" smtClean="0"/>
              <a:t>‹#›</a:t>
            </a:fld>
            <a:endParaRPr lang="en-US"/>
          </a:p>
        </p:txBody>
      </p:sp>
    </p:spTree>
    <p:extLst>
      <p:ext uri="{BB962C8B-B14F-4D97-AF65-F5344CB8AC3E}">
        <p14:creationId xmlns:p14="http://schemas.microsoft.com/office/powerpoint/2010/main" val="2712029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78D04BCF-73D2-2E42-AD12-E38C1B41BE3D}" type="datetimeFigureOut">
              <a:rPr lang="en-US" smtClean="0"/>
              <a:t>4/9/19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C96CE86F-B6A7-7F4B-9DEF-BB1198C7E1F1}" type="slidenum">
              <a:rPr lang="en-US" smtClean="0"/>
              <a:t>‹#›</a:t>
            </a:fld>
            <a:endParaRPr lang="en-US"/>
          </a:p>
        </p:txBody>
      </p:sp>
    </p:spTree>
    <p:extLst>
      <p:ext uri="{BB962C8B-B14F-4D97-AF65-F5344CB8AC3E}">
        <p14:creationId xmlns:p14="http://schemas.microsoft.com/office/powerpoint/2010/main" val="3056486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78D04BCF-73D2-2E42-AD12-E38C1B41BE3D}" type="datetimeFigureOut">
              <a:rPr lang="en-US" smtClean="0"/>
              <a:t>4/9/19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C96CE86F-B6A7-7F4B-9DEF-BB1198C7E1F1}" type="slidenum">
              <a:rPr lang="en-US" smtClean="0"/>
              <a:t>‹#›</a:t>
            </a:fld>
            <a:endParaRPr lang="en-US"/>
          </a:p>
        </p:txBody>
      </p:sp>
    </p:spTree>
    <p:extLst>
      <p:ext uri="{BB962C8B-B14F-4D97-AF65-F5344CB8AC3E}">
        <p14:creationId xmlns:p14="http://schemas.microsoft.com/office/powerpoint/2010/main" val="17398373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List_of_United_States_cities_by_population"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87D3A4E0-C908-4EA9-ABDF-E82AD6BDEF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8732C3-70E4-4643-8560-4D657044FB2D}"/>
              </a:ext>
            </a:extLst>
          </p:cNvPr>
          <p:cNvSpPr>
            <a:spLocks noGrp="1"/>
          </p:cNvSpPr>
          <p:nvPr>
            <p:ph type="ctrTitle"/>
          </p:nvPr>
        </p:nvSpPr>
        <p:spPr>
          <a:xfrm>
            <a:off x="1600200" y="2363323"/>
            <a:ext cx="8991600" cy="1692771"/>
          </a:xfrm>
        </p:spPr>
        <p:txBody>
          <a:bodyPr>
            <a:normAutofit/>
          </a:bodyPr>
          <a:lstStyle/>
          <a:p>
            <a:r>
              <a:rPr lang="en-US" altLang="zh-CN" sz="3200"/>
              <a:t>Similarity</a:t>
            </a:r>
            <a:r>
              <a:rPr lang="zh-CN" altLang="en-US" sz="3200"/>
              <a:t> </a:t>
            </a:r>
            <a:r>
              <a:rPr lang="en-US" altLang="zh-CN" sz="3200"/>
              <a:t>of</a:t>
            </a:r>
            <a:r>
              <a:rPr lang="zh-CN" altLang="en-US" sz="3200"/>
              <a:t> </a:t>
            </a:r>
            <a:r>
              <a:rPr lang="en-US" altLang="zh-CN" sz="3200"/>
              <a:t>the</a:t>
            </a:r>
            <a:r>
              <a:rPr lang="zh-CN" altLang="en-US" sz="3200"/>
              <a:t> </a:t>
            </a:r>
            <a:r>
              <a:rPr lang="en-US" altLang="zh-CN" sz="3200"/>
              <a:t>top</a:t>
            </a:r>
            <a:r>
              <a:rPr lang="zh-CN" altLang="en-US" sz="3200"/>
              <a:t> </a:t>
            </a:r>
            <a:r>
              <a:rPr lang="en-US" altLang="zh-CN" sz="3200"/>
              <a:t>100</a:t>
            </a:r>
            <a:r>
              <a:rPr lang="zh-CN" altLang="en-US" sz="3200"/>
              <a:t> </a:t>
            </a:r>
            <a:r>
              <a:rPr lang="en-US" altLang="zh-CN" sz="3200"/>
              <a:t>cities</a:t>
            </a:r>
            <a:r>
              <a:rPr lang="zh-CN" altLang="en-US" sz="3200"/>
              <a:t> </a:t>
            </a:r>
            <a:r>
              <a:rPr lang="en-US" altLang="zh-CN" sz="3200"/>
              <a:t>in</a:t>
            </a:r>
            <a:r>
              <a:rPr lang="zh-CN" altLang="en-US" sz="3200"/>
              <a:t> </a:t>
            </a:r>
            <a:r>
              <a:rPr lang="en-US" altLang="zh-CN" sz="3200"/>
              <a:t>US</a:t>
            </a:r>
            <a:r>
              <a:rPr lang="zh-CN" altLang="en-US" sz="3200"/>
              <a:t> </a:t>
            </a:r>
            <a:br>
              <a:rPr lang="en-US" altLang="zh-CN" sz="3200"/>
            </a:br>
            <a:r>
              <a:rPr lang="en-US" altLang="zh-CN" sz="3200"/>
              <a:t>based</a:t>
            </a:r>
            <a:r>
              <a:rPr lang="zh-CN" altLang="en-US" sz="3200"/>
              <a:t> </a:t>
            </a:r>
            <a:r>
              <a:rPr lang="en-US" altLang="zh-CN" sz="3200"/>
              <a:t>on</a:t>
            </a:r>
            <a:r>
              <a:rPr lang="zh-CN" altLang="en-US" sz="3200"/>
              <a:t> </a:t>
            </a:r>
            <a:r>
              <a:rPr lang="en-US" altLang="zh-CN" sz="3200"/>
              <a:t>their</a:t>
            </a:r>
            <a:r>
              <a:rPr lang="zh-CN" altLang="en-US" sz="3200"/>
              <a:t> </a:t>
            </a:r>
            <a:r>
              <a:rPr lang="en-US" altLang="zh-CN" sz="3200"/>
              <a:t>venues</a:t>
            </a:r>
            <a:r>
              <a:rPr lang="zh-CN" altLang="en-US" sz="3200"/>
              <a:t> </a:t>
            </a:r>
            <a:r>
              <a:rPr lang="en-US" altLang="zh-CN" sz="3200"/>
              <a:t>style</a:t>
            </a:r>
            <a:endParaRPr lang="en-US" sz="3200"/>
          </a:p>
        </p:txBody>
      </p:sp>
      <p:sp>
        <p:nvSpPr>
          <p:cNvPr id="3" name="Subtitle 2">
            <a:extLst>
              <a:ext uri="{FF2B5EF4-FFF2-40B4-BE49-F238E27FC236}">
                <a16:creationId xmlns:a16="http://schemas.microsoft.com/office/drawing/2014/main" id="{23D7240E-8606-8C4F-988C-5CDB2D77931F}"/>
              </a:ext>
            </a:extLst>
          </p:cNvPr>
          <p:cNvSpPr>
            <a:spLocks noGrp="1"/>
          </p:cNvSpPr>
          <p:nvPr>
            <p:ph type="subTitle" idx="1"/>
          </p:nvPr>
        </p:nvSpPr>
        <p:spPr>
          <a:xfrm>
            <a:off x="6579220" y="5374888"/>
            <a:ext cx="3995955" cy="758282"/>
          </a:xfrm>
        </p:spPr>
        <p:txBody>
          <a:bodyPr>
            <a:normAutofit/>
          </a:bodyPr>
          <a:lstStyle/>
          <a:p>
            <a:pPr algn="r"/>
            <a:r>
              <a:rPr lang="en-US" altLang="zh-CN">
                <a:solidFill>
                  <a:schemeClr val="bg1"/>
                </a:solidFill>
              </a:rPr>
              <a:t>Zimu</a:t>
            </a:r>
            <a:r>
              <a:rPr lang="zh-CN" altLang="en-US">
                <a:solidFill>
                  <a:schemeClr val="bg1"/>
                </a:solidFill>
              </a:rPr>
              <a:t> </a:t>
            </a:r>
            <a:r>
              <a:rPr lang="en-US" altLang="zh-CN">
                <a:solidFill>
                  <a:schemeClr val="bg1"/>
                </a:solidFill>
              </a:rPr>
              <a:t>Guo</a:t>
            </a:r>
          </a:p>
          <a:p>
            <a:pPr algn="r"/>
            <a:endParaRPr lang="en-US">
              <a:solidFill>
                <a:schemeClr val="bg1"/>
              </a:solidFill>
            </a:endParaRPr>
          </a:p>
        </p:txBody>
      </p:sp>
    </p:spTree>
    <p:extLst>
      <p:ext uri="{BB962C8B-B14F-4D97-AF65-F5344CB8AC3E}">
        <p14:creationId xmlns:p14="http://schemas.microsoft.com/office/powerpoint/2010/main" val="18204357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FA21C72-692C-49FD-9EB4-DDDDDEBD4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 up of a map&#10;&#10;Description automatically generated">
            <a:extLst>
              <a:ext uri="{FF2B5EF4-FFF2-40B4-BE49-F238E27FC236}">
                <a16:creationId xmlns:a16="http://schemas.microsoft.com/office/drawing/2014/main" id="{72F27317-37AF-744E-A6F7-223ADB57D850}"/>
              </a:ext>
            </a:extLst>
          </p:cNvPr>
          <p:cNvPicPr>
            <a:picLocks noGrp="1" noChangeAspect="1"/>
          </p:cNvPicPr>
          <p:nvPr>
            <p:ph idx="1"/>
          </p:nvPr>
        </p:nvPicPr>
        <p:blipFill>
          <a:blip r:embed="rId2"/>
          <a:stretch>
            <a:fillRect/>
          </a:stretch>
        </p:blipFill>
        <p:spPr>
          <a:xfrm>
            <a:off x="2681754" y="1271016"/>
            <a:ext cx="7284337" cy="4315968"/>
          </a:xfrm>
          <a:prstGeom prst="rect">
            <a:avLst/>
          </a:prstGeom>
        </p:spPr>
      </p:pic>
      <p:sp>
        <p:nvSpPr>
          <p:cNvPr id="12" name="Oval 11">
            <a:extLst>
              <a:ext uri="{FF2B5EF4-FFF2-40B4-BE49-F238E27FC236}">
                <a16:creationId xmlns:a16="http://schemas.microsoft.com/office/drawing/2014/main" id="{FBAF941A-6830-47A3-B63C-7C7B66AEA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7432EA-D082-FA46-9FB8-6E8887ADCC8A}"/>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en-US" sz="800" dirty="0">
                <a:solidFill>
                  <a:srgbClr val="FFFFFF"/>
                </a:solidFill>
              </a:rPr>
              <a:t>Clustering</a:t>
            </a:r>
            <a:br>
              <a:rPr lang="en-US" sz="800" dirty="0">
                <a:solidFill>
                  <a:srgbClr val="FFFFFF"/>
                </a:solidFill>
              </a:rPr>
            </a:br>
            <a:r>
              <a:rPr lang="en-US" sz="800" dirty="0">
                <a:solidFill>
                  <a:srgbClr val="FFFFFF"/>
                </a:solidFill>
              </a:rPr>
              <a:t>k-means</a:t>
            </a:r>
            <a:br>
              <a:rPr lang="en-US" sz="800" dirty="0">
                <a:solidFill>
                  <a:srgbClr val="FFFFFF"/>
                </a:solidFill>
              </a:rPr>
            </a:br>
            <a:r>
              <a:rPr lang="en-US" sz="800" dirty="0">
                <a:solidFill>
                  <a:srgbClr val="FFFFFF"/>
                </a:solidFill>
              </a:rPr>
              <a:t>k=4</a:t>
            </a:r>
          </a:p>
        </p:txBody>
      </p:sp>
    </p:spTree>
    <p:extLst>
      <p:ext uri="{BB962C8B-B14F-4D97-AF65-F5344CB8AC3E}">
        <p14:creationId xmlns:p14="http://schemas.microsoft.com/office/powerpoint/2010/main" val="4088723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FA21C72-692C-49FD-9EB4-DDDDDEBD4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 up of a map&#10;&#10;Description automatically generated">
            <a:extLst>
              <a:ext uri="{FF2B5EF4-FFF2-40B4-BE49-F238E27FC236}">
                <a16:creationId xmlns:a16="http://schemas.microsoft.com/office/drawing/2014/main" id="{B0E5205F-1F74-CC4D-83A1-385EE15C6DD9}"/>
              </a:ext>
            </a:extLst>
          </p:cNvPr>
          <p:cNvPicPr>
            <a:picLocks noGrp="1" noChangeAspect="1"/>
          </p:cNvPicPr>
          <p:nvPr>
            <p:ph idx="1"/>
          </p:nvPr>
        </p:nvPicPr>
        <p:blipFill>
          <a:blip r:embed="rId2"/>
          <a:stretch>
            <a:fillRect/>
          </a:stretch>
        </p:blipFill>
        <p:spPr>
          <a:xfrm>
            <a:off x="2681754" y="1271016"/>
            <a:ext cx="7284337" cy="4315968"/>
          </a:xfrm>
          <a:prstGeom prst="rect">
            <a:avLst/>
          </a:prstGeom>
        </p:spPr>
      </p:pic>
      <p:sp>
        <p:nvSpPr>
          <p:cNvPr id="12" name="Oval 11">
            <a:extLst>
              <a:ext uri="{FF2B5EF4-FFF2-40B4-BE49-F238E27FC236}">
                <a16:creationId xmlns:a16="http://schemas.microsoft.com/office/drawing/2014/main" id="{FBAF941A-6830-47A3-B63C-7C7B66AEA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47BC2E-CD21-524C-B201-9A1D9AD854FE}"/>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en-US" sz="800" dirty="0">
                <a:solidFill>
                  <a:srgbClr val="FFFFFF"/>
                </a:solidFill>
              </a:rPr>
              <a:t>Clustering</a:t>
            </a:r>
            <a:br>
              <a:rPr lang="en-US" sz="800" dirty="0">
                <a:solidFill>
                  <a:srgbClr val="FFFFFF"/>
                </a:solidFill>
              </a:rPr>
            </a:br>
            <a:r>
              <a:rPr lang="en-US" sz="800" dirty="0">
                <a:solidFill>
                  <a:srgbClr val="FFFFFF"/>
                </a:solidFill>
              </a:rPr>
              <a:t>k-means</a:t>
            </a:r>
            <a:br>
              <a:rPr lang="en-US" sz="800" dirty="0">
                <a:solidFill>
                  <a:srgbClr val="FFFFFF"/>
                </a:solidFill>
              </a:rPr>
            </a:br>
            <a:r>
              <a:rPr lang="en-US" sz="800" dirty="0">
                <a:solidFill>
                  <a:srgbClr val="FFFFFF"/>
                </a:solidFill>
              </a:rPr>
              <a:t>k=5</a:t>
            </a:r>
          </a:p>
        </p:txBody>
      </p:sp>
    </p:spTree>
    <p:extLst>
      <p:ext uri="{BB962C8B-B14F-4D97-AF65-F5344CB8AC3E}">
        <p14:creationId xmlns:p14="http://schemas.microsoft.com/office/powerpoint/2010/main" val="17528719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FA21C72-692C-49FD-9EB4-DDDDDEBD4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 up of a map&#10;&#10;Description automatically generated">
            <a:extLst>
              <a:ext uri="{FF2B5EF4-FFF2-40B4-BE49-F238E27FC236}">
                <a16:creationId xmlns:a16="http://schemas.microsoft.com/office/drawing/2014/main" id="{00021BCD-32FD-9C49-8485-EFC787CBEDDC}"/>
              </a:ext>
            </a:extLst>
          </p:cNvPr>
          <p:cNvPicPr>
            <a:picLocks noGrp="1" noChangeAspect="1"/>
          </p:cNvPicPr>
          <p:nvPr>
            <p:ph idx="1"/>
          </p:nvPr>
        </p:nvPicPr>
        <p:blipFill>
          <a:blip r:embed="rId2"/>
          <a:stretch>
            <a:fillRect/>
          </a:stretch>
        </p:blipFill>
        <p:spPr>
          <a:xfrm>
            <a:off x="2681754" y="1271016"/>
            <a:ext cx="7284337" cy="4315968"/>
          </a:xfrm>
          <a:prstGeom prst="rect">
            <a:avLst/>
          </a:prstGeom>
        </p:spPr>
      </p:pic>
      <p:sp>
        <p:nvSpPr>
          <p:cNvPr id="12" name="Oval 11">
            <a:extLst>
              <a:ext uri="{FF2B5EF4-FFF2-40B4-BE49-F238E27FC236}">
                <a16:creationId xmlns:a16="http://schemas.microsoft.com/office/drawing/2014/main" id="{FBAF941A-6830-47A3-B63C-7C7B66AEA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38359A-1F3D-7445-AB56-C31D5E4E3536}"/>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en-US" sz="800">
                <a:solidFill>
                  <a:srgbClr val="FFFFFF"/>
                </a:solidFill>
              </a:rPr>
              <a:t>Clustering</a:t>
            </a:r>
            <a:br>
              <a:rPr lang="en-US" sz="800">
                <a:solidFill>
                  <a:srgbClr val="FFFFFF"/>
                </a:solidFill>
              </a:rPr>
            </a:br>
            <a:r>
              <a:rPr lang="en-US" sz="800">
                <a:solidFill>
                  <a:srgbClr val="FFFFFF"/>
                </a:solidFill>
              </a:rPr>
              <a:t>k-means</a:t>
            </a:r>
            <a:br>
              <a:rPr lang="en-US" sz="800">
                <a:solidFill>
                  <a:srgbClr val="FFFFFF"/>
                </a:solidFill>
              </a:rPr>
            </a:br>
            <a:r>
              <a:rPr lang="en-US" sz="800">
                <a:solidFill>
                  <a:srgbClr val="FFFFFF"/>
                </a:solidFill>
              </a:rPr>
              <a:t>k=6</a:t>
            </a:r>
          </a:p>
        </p:txBody>
      </p:sp>
    </p:spTree>
    <p:extLst>
      <p:ext uri="{BB962C8B-B14F-4D97-AF65-F5344CB8AC3E}">
        <p14:creationId xmlns:p14="http://schemas.microsoft.com/office/powerpoint/2010/main" val="1751243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FA21C72-692C-49FD-9EB4-DDDDDEBD4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 up of a map&#10;&#10;Description automatically generated">
            <a:extLst>
              <a:ext uri="{FF2B5EF4-FFF2-40B4-BE49-F238E27FC236}">
                <a16:creationId xmlns:a16="http://schemas.microsoft.com/office/drawing/2014/main" id="{E2D134DC-78C6-544A-90BE-E7FC83915F86}"/>
              </a:ext>
            </a:extLst>
          </p:cNvPr>
          <p:cNvPicPr>
            <a:picLocks noGrp="1" noChangeAspect="1"/>
          </p:cNvPicPr>
          <p:nvPr>
            <p:ph idx="1"/>
          </p:nvPr>
        </p:nvPicPr>
        <p:blipFill>
          <a:blip r:embed="rId2"/>
          <a:stretch>
            <a:fillRect/>
          </a:stretch>
        </p:blipFill>
        <p:spPr>
          <a:xfrm>
            <a:off x="2681754" y="1271016"/>
            <a:ext cx="7284337" cy="4315968"/>
          </a:xfrm>
          <a:prstGeom prst="rect">
            <a:avLst/>
          </a:prstGeom>
        </p:spPr>
      </p:pic>
      <p:sp>
        <p:nvSpPr>
          <p:cNvPr id="12" name="Oval 11">
            <a:extLst>
              <a:ext uri="{FF2B5EF4-FFF2-40B4-BE49-F238E27FC236}">
                <a16:creationId xmlns:a16="http://schemas.microsoft.com/office/drawing/2014/main" id="{FBAF941A-6830-47A3-B63C-7C7B66AEA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BA67CF-9553-2D41-94D1-D720BCEC3C65}"/>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en-US" sz="800">
                <a:solidFill>
                  <a:srgbClr val="FFFFFF"/>
                </a:solidFill>
              </a:rPr>
              <a:t>Clustering</a:t>
            </a:r>
            <a:br>
              <a:rPr lang="en-US" sz="800">
                <a:solidFill>
                  <a:srgbClr val="FFFFFF"/>
                </a:solidFill>
              </a:rPr>
            </a:br>
            <a:r>
              <a:rPr lang="en-US" sz="800">
                <a:solidFill>
                  <a:srgbClr val="FFFFFF"/>
                </a:solidFill>
              </a:rPr>
              <a:t>k-means</a:t>
            </a:r>
            <a:br>
              <a:rPr lang="en-US" sz="800">
                <a:solidFill>
                  <a:srgbClr val="FFFFFF"/>
                </a:solidFill>
              </a:rPr>
            </a:br>
            <a:r>
              <a:rPr lang="en-US" sz="800">
                <a:solidFill>
                  <a:srgbClr val="FFFFFF"/>
                </a:solidFill>
              </a:rPr>
              <a:t>k=7</a:t>
            </a:r>
          </a:p>
        </p:txBody>
      </p:sp>
    </p:spTree>
    <p:extLst>
      <p:ext uri="{BB962C8B-B14F-4D97-AF65-F5344CB8AC3E}">
        <p14:creationId xmlns:p14="http://schemas.microsoft.com/office/powerpoint/2010/main" val="34057634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FA21C72-692C-49FD-9EB4-DDDDDEBD4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1706EECA-032F-7D4D-80C8-5BFB00D3039E}"/>
              </a:ext>
            </a:extLst>
          </p:cNvPr>
          <p:cNvPicPr>
            <a:picLocks noGrp="1" noChangeAspect="1"/>
          </p:cNvPicPr>
          <p:nvPr>
            <p:ph idx="1"/>
          </p:nvPr>
        </p:nvPicPr>
        <p:blipFill>
          <a:blip r:embed="rId2"/>
          <a:stretch>
            <a:fillRect/>
          </a:stretch>
        </p:blipFill>
        <p:spPr>
          <a:xfrm>
            <a:off x="2681754" y="1271016"/>
            <a:ext cx="7284337" cy="4315968"/>
          </a:xfrm>
          <a:prstGeom prst="rect">
            <a:avLst/>
          </a:prstGeom>
        </p:spPr>
      </p:pic>
      <p:sp>
        <p:nvSpPr>
          <p:cNvPr id="12" name="Oval 11">
            <a:extLst>
              <a:ext uri="{FF2B5EF4-FFF2-40B4-BE49-F238E27FC236}">
                <a16:creationId xmlns:a16="http://schemas.microsoft.com/office/drawing/2014/main" id="{FBAF941A-6830-47A3-B63C-7C7B66AEA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1C14CD-405C-C745-9F0C-23D060D17092}"/>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en-US" sz="800">
                <a:solidFill>
                  <a:srgbClr val="FFFFFF"/>
                </a:solidFill>
              </a:rPr>
              <a:t>Clustering</a:t>
            </a:r>
            <a:br>
              <a:rPr lang="en-US" sz="800">
                <a:solidFill>
                  <a:srgbClr val="FFFFFF"/>
                </a:solidFill>
              </a:rPr>
            </a:br>
            <a:r>
              <a:rPr lang="en-US" sz="800">
                <a:solidFill>
                  <a:srgbClr val="FFFFFF"/>
                </a:solidFill>
              </a:rPr>
              <a:t>k-means</a:t>
            </a:r>
            <a:br>
              <a:rPr lang="en-US" sz="800">
                <a:solidFill>
                  <a:srgbClr val="FFFFFF"/>
                </a:solidFill>
              </a:rPr>
            </a:br>
            <a:r>
              <a:rPr lang="en-US" sz="800">
                <a:solidFill>
                  <a:srgbClr val="FFFFFF"/>
                </a:solidFill>
              </a:rPr>
              <a:t>k=8</a:t>
            </a:r>
          </a:p>
        </p:txBody>
      </p:sp>
    </p:spTree>
    <p:extLst>
      <p:ext uri="{BB962C8B-B14F-4D97-AF65-F5344CB8AC3E}">
        <p14:creationId xmlns:p14="http://schemas.microsoft.com/office/powerpoint/2010/main" val="32066831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FA21C72-692C-49FD-9EB4-DDDDDEBD4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close up of a map&#10;&#10;Description automatically generated">
            <a:extLst>
              <a:ext uri="{FF2B5EF4-FFF2-40B4-BE49-F238E27FC236}">
                <a16:creationId xmlns:a16="http://schemas.microsoft.com/office/drawing/2014/main" id="{322969E7-5951-7745-B897-C3400533F0CA}"/>
              </a:ext>
            </a:extLst>
          </p:cNvPr>
          <p:cNvPicPr>
            <a:picLocks noGrp="1" noChangeAspect="1"/>
          </p:cNvPicPr>
          <p:nvPr>
            <p:ph idx="1"/>
          </p:nvPr>
        </p:nvPicPr>
        <p:blipFill>
          <a:blip r:embed="rId2"/>
          <a:stretch>
            <a:fillRect/>
          </a:stretch>
        </p:blipFill>
        <p:spPr>
          <a:xfrm>
            <a:off x="2681754" y="1271016"/>
            <a:ext cx="7284337" cy="4315968"/>
          </a:xfrm>
          <a:prstGeom prst="rect">
            <a:avLst/>
          </a:prstGeom>
        </p:spPr>
      </p:pic>
      <p:sp>
        <p:nvSpPr>
          <p:cNvPr id="14" name="Oval 13">
            <a:extLst>
              <a:ext uri="{FF2B5EF4-FFF2-40B4-BE49-F238E27FC236}">
                <a16:creationId xmlns:a16="http://schemas.microsoft.com/office/drawing/2014/main" id="{FBAF941A-6830-47A3-B63C-7C7B66AEA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8D59DD-A7B8-CF44-A2C6-B3D117079D4D}"/>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en-US" sz="800">
                <a:solidFill>
                  <a:srgbClr val="FFFFFF"/>
                </a:solidFill>
              </a:rPr>
              <a:t>Clustering</a:t>
            </a:r>
            <a:br>
              <a:rPr lang="en-US" sz="800">
                <a:solidFill>
                  <a:srgbClr val="FFFFFF"/>
                </a:solidFill>
              </a:rPr>
            </a:br>
            <a:r>
              <a:rPr lang="en-US" sz="800">
                <a:solidFill>
                  <a:srgbClr val="FFFFFF"/>
                </a:solidFill>
              </a:rPr>
              <a:t>k-means</a:t>
            </a:r>
            <a:br>
              <a:rPr lang="en-US" sz="800">
                <a:solidFill>
                  <a:srgbClr val="FFFFFF"/>
                </a:solidFill>
              </a:rPr>
            </a:br>
            <a:r>
              <a:rPr lang="en-US" sz="800">
                <a:solidFill>
                  <a:srgbClr val="FFFFFF"/>
                </a:solidFill>
              </a:rPr>
              <a:t>k=9</a:t>
            </a:r>
          </a:p>
        </p:txBody>
      </p:sp>
    </p:spTree>
    <p:extLst>
      <p:ext uri="{BB962C8B-B14F-4D97-AF65-F5344CB8AC3E}">
        <p14:creationId xmlns:p14="http://schemas.microsoft.com/office/powerpoint/2010/main" val="4553068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FA21C72-692C-49FD-9EB4-DDDDDEBD4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 up of a map&#10;&#10;Description automatically generated">
            <a:extLst>
              <a:ext uri="{FF2B5EF4-FFF2-40B4-BE49-F238E27FC236}">
                <a16:creationId xmlns:a16="http://schemas.microsoft.com/office/drawing/2014/main" id="{1CA01780-5838-B74C-831F-B7BCDF2CD593}"/>
              </a:ext>
            </a:extLst>
          </p:cNvPr>
          <p:cNvPicPr>
            <a:picLocks noGrp="1" noChangeAspect="1"/>
          </p:cNvPicPr>
          <p:nvPr>
            <p:ph idx="1"/>
          </p:nvPr>
        </p:nvPicPr>
        <p:blipFill>
          <a:blip r:embed="rId2"/>
          <a:stretch>
            <a:fillRect/>
          </a:stretch>
        </p:blipFill>
        <p:spPr>
          <a:xfrm>
            <a:off x="2681754" y="1271016"/>
            <a:ext cx="7284337" cy="4315968"/>
          </a:xfrm>
          <a:prstGeom prst="rect">
            <a:avLst/>
          </a:prstGeom>
        </p:spPr>
      </p:pic>
      <p:sp>
        <p:nvSpPr>
          <p:cNvPr id="12" name="Oval 11">
            <a:extLst>
              <a:ext uri="{FF2B5EF4-FFF2-40B4-BE49-F238E27FC236}">
                <a16:creationId xmlns:a16="http://schemas.microsoft.com/office/drawing/2014/main" id="{FBAF941A-6830-47A3-B63C-7C7B66AEA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2A6D5A-736A-B14E-8D9B-0674DAC2B7B6}"/>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en-US" sz="800">
                <a:solidFill>
                  <a:srgbClr val="FFFFFF"/>
                </a:solidFill>
              </a:rPr>
              <a:t>Clustering</a:t>
            </a:r>
            <a:br>
              <a:rPr lang="en-US" sz="800">
                <a:solidFill>
                  <a:srgbClr val="FFFFFF"/>
                </a:solidFill>
              </a:rPr>
            </a:br>
            <a:r>
              <a:rPr lang="en-US" sz="800">
                <a:solidFill>
                  <a:srgbClr val="FFFFFF"/>
                </a:solidFill>
              </a:rPr>
              <a:t>k-means</a:t>
            </a:r>
            <a:br>
              <a:rPr lang="en-US" sz="800">
                <a:solidFill>
                  <a:srgbClr val="FFFFFF"/>
                </a:solidFill>
              </a:rPr>
            </a:br>
            <a:r>
              <a:rPr lang="en-US" sz="800">
                <a:solidFill>
                  <a:srgbClr val="FFFFFF"/>
                </a:solidFill>
              </a:rPr>
              <a:t>k=10</a:t>
            </a:r>
          </a:p>
        </p:txBody>
      </p:sp>
    </p:spTree>
    <p:extLst>
      <p:ext uri="{BB962C8B-B14F-4D97-AF65-F5344CB8AC3E}">
        <p14:creationId xmlns:p14="http://schemas.microsoft.com/office/powerpoint/2010/main" val="16222556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F92568-E9D8-6B41-9C5B-44B2315EC318}"/>
              </a:ext>
            </a:extLst>
          </p:cNvPr>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2100">
                <a:solidFill>
                  <a:srgbClr val="FFFFFF"/>
                </a:solidFill>
              </a:rPr>
              <a:t>Observations on the maps</a:t>
            </a:r>
          </a:p>
        </p:txBody>
      </p:sp>
      <p:sp>
        <p:nvSpPr>
          <p:cNvPr id="19" name="Rectangle 18">
            <a:extLst>
              <a:ext uri="{FF2B5EF4-FFF2-40B4-BE49-F238E27FC236}">
                <a16:creationId xmlns:a16="http://schemas.microsoft.com/office/drawing/2014/main" id="{5E5436DB-4E8B-43A5-AE55-1C527B62E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CC7E524-7B3D-DA4E-AEF4-85AE8E2BC856}"/>
              </a:ext>
            </a:extLst>
          </p:cNvPr>
          <p:cNvSpPr>
            <a:spLocks noGrp="1"/>
          </p:cNvSpPr>
          <p:nvPr>
            <p:ph idx="1"/>
          </p:nvPr>
        </p:nvSpPr>
        <p:spPr>
          <a:xfrm>
            <a:off x="6259551" y="1444752"/>
            <a:ext cx="4652840" cy="3968496"/>
          </a:xfrm>
        </p:spPr>
        <p:txBody>
          <a:bodyPr anchor="ctr">
            <a:normAutofit/>
          </a:bodyPr>
          <a:lstStyle/>
          <a:p>
            <a:r>
              <a:rPr lang="en-US">
                <a:solidFill>
                  <a:srgbClr val="404040"/>
                </a:solidFill>
              </a:rPr>
              <a:t>We didn’t see any boundary such as splitting north and south, or east and west whatever the value of k is. </a:t>
            </a:r>
          </a:p>
          <a:p>
            <a:r>
              <a:rPr lang="en-US">
                <a:solidFill>
                  <a:srgbClr val="404040"/>
                </a:solidFill>
              </a:rPr>
              <a:t>We didn’t find same color of points are intended to be closer to each other. </a:t>
            </a:r>
          </a:p>
          <a:p>
            <a:r>
              <a:rPr lang="en-US">
                <a:solidFill>
                  <a:srgbClr val="404040"/>
                </a:solidFill>
              </a:rPr>
              <a:t>Therefore, the points are distributed more like randomly, which means we can neither say that you will like the city nearby your favorite region, nor the west coast or the east area would be your best choice. </a:t>
            </a:r>
          </a:p>
        </p:txBody>
      </p:sp>
    </p:spTree>
    <p:extLst>
      <p:ext uri="{BB962C8B-B14F-4D97-AF65-F5344CB8AC3E}">
        <p14:creationId xmlns:p14="http://schemas.microsoft.com/office/powerpoint/2010/main" val="24940537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F4680D4-DEE2-49EE-AF90-EFEAF50AE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876939"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A32246-47EF-1D47-90F5-9D819F3E869D}"/>
              </a:ext>
            </a:extLst>
          </p:cNvPr>
          <p:cNvSpPr>
            <a:spLocks noGrp="1"/>
          </p:cNvSpPr>
          <p:nvPr>
            <p:ph type="title"/>
          </p:nvPr>
        </p:nvSpPr>
        <p:spPr>
          <a:xfrm>
            <a:off x="804671" y="1290025"/>
            <a:ext cx="5291327" cy="1188720"/>
          </a:xfrm>
          <a:solidFill>
            <a:srgbClr val="FFFFFF"/>
          </a:solidFill>
          <a:ln>
            <a:solidFill>
              <a:srgbClr val="404040"/>
            </a:solidFill>
          </a:ln>
        </p:spPr>
        <p:txBody>
          <a:bodyPr>
            <a:normAutofit/>
          </a:bodyPr>
          <a:lstStyle/>
          <a:p>
            <a:r>
              <a:rPr lang="en-US" dirty="0"/>
              <a:t>conclusion</a:t>
            </a:r>
          </a:p>
        </p:txBody>
      </p:sp>
      <p:sp>
        <p:nvSpPr>
          <p:cNvPr id="3" name="Content Placeholder 2">
            <a:extLst>
              <a:ext uri="{FF2B5EF4-FFF2-40B4-BE49-F238E27FC236}">
                <a16:creationId xmlns:a16="http://schemas.microsoft.com/office/drawing/2014/main" id="{83E8E7CD-0F9C-5845-B30D-901F7257B475}"/>
              </a:ext>
            </a:extLst>
          </p:cNvPr>
          <p:cNvSpPr>
            <a:spLocks noGrp="1"/>
          </p:cNvSpPr>
          <p:nvPr>
            <p:ph idx="1"/>
          </p:nvPr>
        </p:nvSpPr>
        <p:spPr>
          <a:xfrm>
            <a:off x="804671" y="2858703"/>
            <a:ext cx="5285791" cy="3042547"/>
          </a:xfrm>
        </p:spPr>
        <p:txBody>
          <a:bodyPr>
            <a:normAutofit lnSpcReduction="10000"/>
          </a:bodyPr>
          <a:lstStyle/>
          <a:p>
            <a:r>
              <a:rPr lang="en-US" sz="2400">
                <a:solidFill>
                  <a:srgbClr val="FFFFFF"/>
                </a:solidFill>
              </a:rPr>
              <a:t>The points in same color, i.e. the cities in same cluster, are similar to each other based on the categories of venues. </a:t>
            </a:r>
          </a:p>
          <a:p>
            <a:r>
              <a:rPr lang="en-US" sz="2400">
                <a:solidFill>
                  <a:srgbClr val="FFFFFF"/>
                </a:solidFill>
              </a:rPr>
              <a:t>Therefore, if you have a favorite city and given the maps above, then you can simply look up the maps and find the similar cities you would love. </a:t>
            </a:r>
          </a:p>
        </p:txBody>
      </p:sp>
      <p:sp>
        <p:nvSpPr>
          <p:cNvPr id="21" name="Rectangle 20">
            <a:extLst>
              <a:ext uri="{FF2B5EF4-FFF2-40B4-BE49-F238E27FC236}">
                <a16:creationId xmlns:a16="http://schemas.microsoft.com/office/drawing/2014/main" id="{50C52EE1-5085-4960-AD29-A926E62E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640080"/>
            <a:ext cx="4017264"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CD15AA94-C237-4412-B37B-EB317D2B05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00772" y="806357"/>
            <a:ext cx="3685032" cy="49286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Graphic 15" descr="Checkmark">
            <a:extLst>
              <a:ext uri="{FF2B5EF4-FFF2-40B4-BE49-F238E27FC236}">
                <a16:creationId xmlns:a16="http://schemas.microsoft.com/office/drawing/2014/main" id="{4886367B-CF12-40B2-8895-5CBCCEDADB8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65364" y="1592741"/>
            <a:ext cx="3355848" cy="3355848"/>
          </a:xfrm>
          <a:prstGeom prst="rect">
            <a:avLst/>
          </a:prstGeom>
        </p:spPr>
      </p:pic>
    </p:spTree>
    <p:extLst>
      <p:ext uri="{BB962C8B-B14F-4D97-AF65-F5344CB8AC3E}">
        <p14:creationId xmlns:p14="http://schemas.microsoft.com/office/powerpoint/2010/main" val="3455909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E02A9A-9F21-E148-81B7-96D78AC8BAED}"/>
              </a:ext>
            </a:extLst>
          </p:cNvPr>
          <p:cNvSpPr>
            <a:spLocks noGrp="1"/>
          </p:cNvSpPr>
          <p:nvPr>
            <p:ph type="title"/>
          </p:nvPr>
        </p:nvSpPr>
        <p:spPr>
          <a:xfrm>
            <a:off x="2231136" y="467418"/>
            <a:ext cx="7729728" cy="1188720"/>
          </a:xfrm>
          <a:solidFill>
            <a:srgbClr val="FFFFFF"/>
          </a:solidFill>
        </p:spPr>
        <p:txBody>
          <a:bodyPr>
            <a:normAutofit/>
          </a:bodyPr>
          <a:lstStyle/>
          <a:p>
            <a:r>
              <a:rPr lang="en-US" altLang="zh-CN" dirty="0"/>
              <a:t>How</a:t>
            </a:r>
            <a:r>
              <a:rPr lang="zh-CN" altLang="en-US" dirty="0"/>
              <a:t> </a:t>
            </a:r>
            <a:r>
              <a:rPr lang="en-US" altLang="zh-CN" dirty="0"/>
              <a:t>can</a:t>
            </a:r>
            <a:r>
              <a:rPr lang="zh-CN" altLang="en-US" dirty="0"/>
              <a:t> </a:t>
            </a:r>
            <a:r>
              <a:rPr lang="en-US" altLang="zh-CN" dirty="0"/>
              <a:t>I</a:t>
            </a:r>
            <a:r>
              <a:rPr lang="zh-CN" altLang="en-US" dirty="0"/>
              <a:t> </a:t>
            </a:r>
            <a:r>
              <a:rPr lang="en-US" altLang="zh-CN" dirty="0"/>
              <a:t>find</a:t>
            </a:r>
            <a:r>
              <a:rPr lang="zh-CN" altLang="en-US" dirty="0"/>
              <a:t> </a:t>
            </a:r>
            <a:r>
              <a:rPr lang="en-US" altLang="zh-CN" dirty="0"/>
              <a:t>my</a:t>
            </a:r>
            <a:r>
              <a:rPr lang="zh-CN" altLang="en-US" dirty="0"/>
              <a:t> </a:t>
            </a:r>
            <a:r>
              <a:rPr lang="en-US" altLang="zh-CN" dirty="0"/>
              <a:t>favorite</a:t>
            </a:r>
            <a:r>
              <a:rPr lang="zh-CN" altLang="en-US" dirty="0"/>
              <a:t> </a:t>
            </a:r>
            <a:r>
              <a:rPr lang="en-US" altLang="zh-CN" dirty="0"/>
              <a:t>city?</a:t>
            </a:r>
            <a:endParaRPr lang="en-US" dirty="0"/>
          </a:p>
        </p:txBody>
      </p:sp>
      <p:sp>
        <p:nvSpPr>
          <p:cNvPr id="3" name="Content Placeholder 2">
            <a:extLst>
              <a:ext uri="{FF2B5EF4-FFF2-40B4-BE49-F238E27FC236}">
                <a16:creationId xmlns:a16="http://schemas.microsoft.com/office/drawing/2014/main" id="{197B66FA-8BA8-1C4C-BAEC-027A31676BA0}"/>
              </a:ext>
            </a:extLst>
          </p:cNvPr>
          <p:cNvSpPr>
            <a:spLocks noGrp="1"/>
          </p:cNvSpPr>
          <p:nvPr>
            <p:ph idx="1"/>
          </p:nvPr>
        </p:nvSpPr>
        <p:spPr>
          <a:xfrm>
            <a:off x="1706062" y="2291262"/>
            <a:ext cx="8779512" cy="2879256"/>
          </a:xfrm>
        </p:spPr>
        <p:txBody>
          <a:bodyPr>
            <a:normAutofit fontScale="92500" lnSpcReduction="10000"/>
          </a:bodyPr>
          <a:lstStyle/>
          <a:p>
            <a:r>
              <a:rPr lang="en-US" sz="2400" dirty="0"/>
              <a:t>The United States is a diverse country where you can find almost all possible kinds of entertainments. Someone may like to know the best destination where the venues would fit one’s appetite. </a:t>
            </a:r>
          </a:p>
          <a:p>
            <a:r>
              <a:rPr lang="en-US" sz="2400" dirty="0"/>
              <a:t>Data that might contribute to determining similarity between cities based on the categories of venues</a:t>
            </a:r>
            <a:r>
              <a:rPr lang="en-US" altLang="zh-CN" sz="2400" dirty="0"/>
              <a:t>:</a:t>
            </a:r>
            <a:r>
              <a:rPr lang="zh-CN" altLang="en-US" sz="2400" dirty="0"/>
              <a:t> </a:t>
            </a:r>
            <a:r>
              <a:rPr lang="en-US" sz="2400" dirty="0"/>
              <a:t>The project aim to divide the top 100 cities (based on population) in several groups based on data. If one loves feels good in a city, then he or she would also enjoy his or her life in the cities which are in the same group of the previous one. </a:t>
            </a:r>
          </a:p>
        </p:txBody>
      </p:sp>
    </p:spTree>
    <p:extLst>
      <p:ext uri="{BB962C8B-B14F-4D97-AF65-F5344CB8AC3E}">
        <p14:creationId xmlns:p14="http://schemas.microsoft.com/office/powerpoint/2010/main" val="2011978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945358-67E0-EF40-8E12-61ED1C6D2AAF}"/>
              </a:ext>
            </a:extLst>
          </p:cNvPr>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altLang="zh-CN" sz="3000" dirty="0">
                <a:solidFill>
                  <a:srgbClr val="FFFFFF"/>
                </a:solidFill>
              </a:rPr>
              <a:t>Data</a:t>
            </a:r>
            <a:br>
              <a:rPr lang="en-US" altLang="zh-CN" sz="3000" dirty="0">
                <a:solidFill>
                  <a:srgbClr val="FFFFFF"/>
                </a:solidFill>
              </a:rPr>
            </a:br>
            <a:r>
              <a:rPr lang="en-US" altLang="zh-CN" sz="3000" dirty="0">
                <a:solidFill>
                  <a:srgbClr val="FFFFFF"/>
                </a:solidFill>
              </a:rPr>
              <a:t>Might</a:t>
            </a:r>
            <a:br>
              <a:rPr lang="en-US" altLang="zh-CN" sz="3000" dirty="0">
                <a:solidFill>
                  <a:srgbClr val="FFFFFF"/>
                </a:solidFill>
              </a:rPr>
            </a:br>
            <a:r>
              <a:rPr lang="en-US" altLang="zh-CN" sz="3000" dirty="0">
                <a:solidFill>
                  <a:srgbClr val="FFFFFF"/>
                </a:solidFill>
              </a:rPr>
              <a:t>Help</a:t>
            </a:r>
            <a:endParaRPr lang="en-US" sz="3000" dirty="0">
              <a:solidFill>
                <a:srgbClr val="FFFFFF"/>
              </a:solidFill>
            </a:endParaRPr>
          </a:p>
        </p:txBody>
      </p:sp>
      <p:sp>
        <p:nvSpPr>
          <p:cNvPr id="19" name="Rectangle 18">
            <a:extLst>
              <a:ext uri="{FF2B5EF4-FFF2-40B4-BE49-F238E27FC236}">
                <a16:creationId xmlns:a16="http://schemas.microsoft.com/office/drawing/2014/main" id="{5E5436DB-4E8B-43A5-AE55-1C527B62E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4252088-73A0-CC4F-8FAE-AAD8F77AC78C}"/>
              </a:ext>
            </a:extLst>
          </p:cNvPr>
          <p:cNvSpPr>
            <a:spLocks noGrp="1"/>
          </p:cNvSpPr>
          <p:nvPr>
            <p:ph idx="1"/>
          </p:nvPr>
        </p:nvSpPr>
        <p:spPr>
          <a:xfrm>
            <a:off x="6259551" y="1444752"/>
            <a:ext cx="4652840" cy="3968496"/>
          </a:xfrm>
        </p:spPr>
        <p:txBody>
          <a:bodyPr anchor="ctr">
            <a:normAutofit/>
          </a:bodyPr>
          <a:lstStyle/>
          <a:p>
            <a:r>
              <a:rPr lang="en-US" altLang="zh-CN">
                <a:solidFill>
                  <a:srgbClr val="404040"/>
                </a:solidFill>
              </a:rPr>
              <a:t>Necessary</a:t>
            </a:r>
            <a:r>
              <a:rPr lang="zh-CN" altLang="en-US">
                <a:solidFill>
                  <a:srgbClr val="404040"/>
                </a:solidFill>
              </a:rPr>
              <a:t> </a:t>
            </a:r>
            <a:r>
              <a:rPr lang="en-US" altLang="zh-CN">
                <a:solidFill>
                  <a:srgbClr val="404040"/>
                </a:solidFill>
              </a:rPr>
              <a:t>Data</a:t>
            </a:r>
          </a:p>
          <a:p>
            <a:pPr lvl="1"/>
            <a:r>
              <a:rPr lang="en-US" altLang="zh-CN">
                <a:solidFill>
                  <a:srgbClr val="404040"/>
                </a:solidFill>
              </a:rPr>
              <a:t>The</a:t>
            </a:r>
            <a:r>
              <a:rPr lang="zh-CN" altLang="en-US">
                <a:solidFill>
                  <a:srgbClr val="404040"/>
                </a:solidFill>
              </a:rPr>
              <a:t> </a:t>
            </a:r>
            <a:r>
              <a:rPr lang="en-US" altLang="zh-CN">
                <a:solidFill>
                  <a:srgbClr val="404040"/>
                </a:solidFill>
              </a:rPr>
              <a:t>top</a:t>
            </a:r>
            <a:r>
              <a:rPr lang="zh-CN" altLang="en-US">
                <a:solidFill>
                  <a:srgbClr val="404040"/>
                </a:solidFill>
              </a:rPr>
              <a:t> </a:t>
            </a:r>
            <a:r>
              <a:rPr lang="en-US" altLang="zh-CN">
                <a:solidFill>
                  <a:srgbClr val="404040"/>
                </a:solidFill>
              </a:rPr>
              <a:t>100</a:t>
            </a:r>
            <a:r>
              <a:rPr lang="zh-CN" altLang="en-US">
                <a:solidFill>
                  <a:srgbClr val="404040"/>
                </a:solidFill>
              </a:rPr>
              <a:t> </a:t>
            </a:r>
            <a:r>
              <a:rPr lang="en-US" altLang="zh-CN">
                <a:solidFill>
                  <a:srgbClr val="404040"/>
                </a:solidFill>
              </a:rPr>
              <a:t>cities</a:t>
            </a:r>
            <a:r>
              <a:rPr lang="zh-CN" altLang="en-US">
                <a:solidFill>
                  <a:srgbClr val="404040"/>
                </a:solidFill>
              </a:rPr>
              <a:t> </a:t>
            </a:r>
            <a:r>
              <a:rPr lang="en-US" altLang="zh-CN">
                <a:solidFill>
                  <a:srgbClr val="404040"/>
                </a:solidFill>
              </a:rPr>
              <a:t>in</a:t>
            </a:r>
            <a:r>
              <a:rPr lang="zh-CN" altLang="en-US">
                <a:solidFill>
                  <a:srgbClr val="404040"/>
                </a:solidFill>
              </a:rPr>
              <a:t> </a:t>
            </a:r>
            <a:r>
              <a:rPr lang="en-US" altLang="zh-CN">
                <a:solidFill>
                  <a:srgbClr val="404040"/>
                </a:solidFill>
              </a:rPr>
              <a:t>US</a:t>
            </a:r>
            <a:r>
              <a:rPr lang="zh-CN" altLang="en-US">
                <a:solidFill>
                  <a:srgbClr val="404040"/>
                </a:solidFill>
              </a:rPr>
              <a:t> </a:t>
            </a:r>
            <a:r>
              <a:rPr lang="en-US" altLang="zh-CN">
                <a:solidFill>
                  <a:srgbClr val="404040"/>
                </a:solidFill>
              </a:rPr>
              <a:t>based</a:t>
            </a:r>
            <a:r>
              <a:rPr lang="zh-CN" altLang="en-US">
                <a:solidFill>
                  <a:srgbClr val="404040"/>
                </a:solidFill>
              </a:rPr>
              <a:t> </a:t>
            </a:r>
            <a:r>
              <a:rPr lang="en-US" altLang="zh-CN">
                <a:solidFill>
                  <a:srgbClr val="404040"/>
                </a:solidFill>
              </a:rPr>
              <a:t>on</a:t>
            </a:r>
            <a:r>
              <a:rPr lang="zh-CN" altLang="en-US">
                <a:solidFill>
                  <a:srgbClr val="404040"/>
                </a:solidFill>
              </a:rPr>
              <a:t> </a:t>
            </a:r>
            <a:r>
              <a:rPr lang="en-US" altLang="zh-CN">
                <a:solidFill>
                  <a:srgbClr val="404040"/>
                </a:solidFill>
              </a:rPr>
              <a:t>population</a:t>
            </a:r>
          </a:p>
          <a:p>
            <a:pPr lvl="1"/>
            <a:r>
              <a:rPr lang="en-US" altLang="zh-CN">
                <a:solidFill>
                  <a:srgbClr val="404040"/>
                </a:solidFill>
              </a:rPr>
              <a:t>The</a:t>
            </a:r>
            <a:r>
              <a:rPr lang="zh-CN" altLang="en-US">
                <a:solidFill>
                  <a:srgbClr val="404040"/>
                </a:solidFill>
              </a:rPr>
              <a:t> </a:t>
            </a:r>
            <a:r>
              <a:rPr lang="en-US" altLang="zh-CN">
                <a:solidFill>
                  <a:srgbClr val="404040"/>
                </a:solidFill>
              </a:rPr>
              <a:t>venues</a:t>
            </a:r>
            <a:r>
              <a:rPr lang="zh-CN" altLang="en-US">
                <a:solidFill>
                  <a:srgbClr val="404040"/>
                </a:solidFill>
              </a:rPr>
              <a:t> </a:t>
            </a:r>
            <a:r>
              <a:rPr lang="en-US" altLang="zh-CN">
                <a:solidFill>
                  <a:srgbClr val="404040"/>
                </a:solidFill>
              </a:rPr>
              <a:t>in</a:t>
            </a:r>
            <a:r>
              <a:rPr lang="zh-CN" altLang="en-US">
                <a:solidFill>
                  <a:srgbClr val="404040"/>
                </a:solidFill>
              </a:rPr>
              <a:t> </a:t>
            </a:r>
            <a:r>
              <a:rPr lang="en-US" altLang="zh-CN">
                <a:solidFill>
                  <a:srgbClr val="404040"/>
                </a:solidFill>
              </a:rPr>
              <a:t>each</a:t>
            </a:r>
            <a:r>
              <a:rPr lang="zh-CN" altLang="en-US">
                <a:solidFill>
                  <a:srgbClr val="404040"/>
                </a:solidFill>
              </a:rPr>
              <a:t> </a:t>
            </a:r>
            <a:r>
              <a:rPr lang="en-US" altLang="zh-CN">
                <a:solidFill>
                  <a:srgbClr val="404040"/>
                </a:solidFill>
              </a:rPr>
              <a:t>city</a:t>
            </a:r>
            <a:r>
              <a:rPr lang="zh-CN" altLang="en-US">
                <a:solidFill>
                  <a:srgbClr val="404040"/>
                </a:solidFill>
              </a:rPr>
              <a:t> </a:t>
            </a:r>
            <a:r>
              <a:rPr lang="en-US" altLang="zh-CN">
                <a:solidFill>
                  <a:srgbClr val="404040"/>
                </a:solidFill>
              </a:rPr>
              <a:t>and</a:t>
            </a:r>
            <a:r>
              <a:rPr lang="zh-CN" altLang="en-US">
                <a:solidFill>
                  <a:srgbClr val="404040"/>
                </a:solidFill>
              </a:rPr>
              <a:t> </a:t>
            </a:r>
            <a:r>
              <a:rPr lang="en-US" altLang="zh-CN">
                <a:solidFill>
                  <a:srgbClr val="404040"/>
                </a:solidFill>
              </a:rPr>
              <a:t>their</a:t>
            </a:r>
            <a:r>
              <a:rPr lang="zh-CN" altLang="en-US">
                <a:solidFill>
                  <a:srgbClr val="404040"/>
                </a:solidFill>
              </a:rPr>
              <a:t> </a:t>
            </a:r>
            <a:r>
              <a:rPr lang="en-US" altLang="zh-CN">
                <a:solidFill>
                  <a:srgbClr val="404040"/>
                </a:solidFill>
              </a:rPr>
              <a:t>categories</a:t>
            </a:r>
          </a:p>
          <a:p>
            <a:r>
              <a:rPr lang="en-US" altLang="zh-CN">
                <a:solidFill>
                  <a:srgbClr val="404040"/>
                </a:solidFill>
              </a:rPr>
              <a:t>Data</a:t>
            </a:r>
            <a:r>
              <a:rPr lang="zh-CN" altLang="en-US">
                <a:solidFill>
                  <a:srgbClr val="404040"/>
                </a:solidFill>
              </a:rPr>
              <a:t> </a:t>
            </a:r>
            <a:r>
              <a:rPr lang="en-US" altLang="zh-CN">
                <a:solidFill>
                  <a:srgbClr val="404040"/>
                </a:solidFill>
              </a:rPr>
              <a:t>Source</a:t>
            </a:r>
          </a:p>
          <a:p>
            <a:pPr lvl="1"/>
            <a:r>
              <a:rPr lang="en-US">
                <a:solidFill>
                  <a:srgbClr val="404040"/>
                </a:solidFill>
              </a:rPr>
              <a:t>Wikipedia: “</a:t>
            </a:r>
            <a:r>
              <a:rPr lang="en-US">
                <a:solidFill>
                  <a:srgbClr val="404040"/>
                </a:solidFill>
                <a:hlinkClick r:id="rId2"/>
              </a:rPr>
              <a:t>List of United States cities by population</a:t>
            </a:r>
            <a:r>
              <a:rPr lang="en-US">
                <a:solidFill>
                  <a:srgbClr val="404040"/>
                </a:solidFill>
              </a:rPr>
              <a:t>”</a:t>
            </a:r>
          </a:p>
          <a:p>
            <a:pPr lvl="1"/>
            <a:r>
              <a:rPr lang="en-US">
                <a:solidFill>
                  <a:srgbClr val="404040"/>
                </a:solidFill>
              </a:rPr>
              <a:t>Data on FOURSQUARE</a:t>
            </a:r>
          </a:p>
        </p:txBody>
      </p:sp>
    </p:spTree>
    <p:extLst>
      <p:ext uri="{BB962C8B-B14F-4D97-AF65-F5344CB8AC3E}">
        <p14:creationId xmlns:p14="http://schemas.microsoft.com/office/powerpoint/2010/main" val="2734303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85B22-2026-0B4B-A318-D6156C6BF7D4}"/>
              </a:ext>
            </a:extLst>
          </p:cNvPr>
          <p:cNvSpPr>
            <a:spLocks noGrp="1"/>
          </p:cNvSpPr>
          <p:nvPr>
            <p:ph type="title"/>
          </p:nvPr>
        </p:nvSpPr>
        <p:spPr/>
        <p:txBody>
          <a:bodyPr/>
          <a:lstStyle/>
          <a:p>
            <a:r>
              <a:rPr lang="en-US" dirty="0"/>
              <a:t>Retrieve Data From </a:t>
            </a:r>
            <a:r>
              <a:rPr lang="en-US" dirty="0" err="1"/>
              <a:t>wikipedia</a:t>
            </a:r>
            <a:endParaRPr lang="en-US" dirty="0"/>
          </a:p>
        </p:txBody>
      </p:sp>
      <p:pic>
        <p:nvPicPr>
          <p:cNvPr id="5" name="Content Placeholder 4" descr="A screenshot of a computer&#10;&#10;Description automatically generated">
            <a:extLst>
              <a:ext uri="{FF2B5EF4-FFF2-40B4-BE49-F238E27FC236}">
                <a16:creationId xmlns:a16="http://schemas.microsoft.com/office/drawing/2014/main" id="{4DEF1D8C-BDBE-154D-A112-25055217657A}"/>
              </a:ext>
            </a:extLst>
          </p:cNvPr>
          <p:cNvPicPr>
            <a:picLocks noGrp="1" noChangeAspect="1"/>
          </p:cNvPicPr>
          <p:nvPr>
            <p:ph idx="1"/>
          </p:nvPr>
        </p:nvPicPr>
        <p:blipFill>
          <a:blip r:embed="rId2"/>
          <a:stretch>
            <a:fillRect/>
          </a:stretch>
        </p:blipFill>
        <p:spPr>
          <a:xfrm>
            <a:off x="1478467" y="2638424"/>
            <a:ext cx="4617533" cy="3101975"/>
          </a:xfrm>
        </p:spPr>
      </p:pic>
      <p:pic>
        <p:nvPicPr>
          <p:cNvPr id="9" name="Picture 8">
            <a:extLst>
              <a:ext uri="{FF2B5EF4-FFF2-40B4-BE49-F238E27FC236}">
                <a16:creationId xmlns:a16="http://schemas.microsoft.com/office/drawing/2014/main" id="{1A1EF742-5212-BB4A-92F3-E527A30B77CE}"/>
              </a:ext>
            </a:extLst>
          </p:cNvPr>
          <p:cNvPicPr>
            <a:picLocks noChangeAspect="1"/>
          </p:cNvPicPr>
          <p:nvPr/>
        </p:nvPicPr>
        <p:blipFill>
          <a:blip r:embed="rId3"/>
          <a:stretch>
            <a:fillRect/>
          </a:stretch>
        </p:blipFill>
        <p:spPr>
          <a:xfrm>
            <a:off x="7233733" y="2767011"/>
            <a:ext cx="3479800" cy="2844800"/>
          </a:xfrm>
          <a:prstGeom prst="rect">
            <a:avLst/>
          </a:prstGeom>
        </p:spPr>
      </p:pic>
      <p:sp>
        <p:nvSpPr>
          <p:cNvPr id="10" name="Right Arrow 9">
            <a:extLst>
              <a:ext uri="{FF2B5EF4-FFF2-40B4-BE49-F238E27FC236}">
                <a16:creationId xmlns:a16="http://schemas.microsoft.com/office/drawing/2014/main" id="{885559B1-14A1-0A4D-818C-6A75582AE15A}"/>
              </a:ext>
            </a:extLst>
          </p:cNvPr>
          <p:cNvSpPr/>
          <p:nvPr/>
        </p:nvSpPr>
        <p:spPr>
          <a:xfrm>
            <a:off x="6263084" y="3718356"/>
            <a:ext cx="803564" cy="9421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5365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F113B-273B-1947-BA90-74D41FDE8AC6}"/>
              </a:ext>
            </a:extLst>
          </p:cNvPr>
          <p:cNvSpPr>
            <a:spLocks noGrp="1"/>
          </p:cNvSpPr>
          <p:nvPr>
            <p:ph type="title"/>
          </p:nvPr>
        </p:nvSpPr>
        <p:spPr>
          <a:xfrm>
            <a:off x="2231136" y="964692"/>
            <a:ext cx="7729728" cy="1188720"/>
          </a:xfrm>
        </p:spPr>
        <p:txBody>
          <a:bodyPr/>
          <a:lstStyle/>
          <a:p>
            <a:r>
              <a:rPr lang="en-US"/>
              <a:t>Get Data From Foursquare</a:t>
            </a:r>
            <a:endParaRPr lang="en-US" dirty="0"/>
          </a:p>
        </p:txBody>
      </p:sp>
      <p:pic>
        <p:nvPicPr>
          <p:cNvPr id="5" name="Content Placeholder 4" descr="A screenshot of a cell phone&#10;&#10;Description automatically generated">
            <a:extLst>
              <a:ext uri="{FF2B5EF4-FFF2-40B4-BE49-F238E27FC236}">
                <a16:creationId xmlns:a16="http://schemas.microsoft.com/office/drawing/2014/main" id="{E454332C-63FA-454D-BC04-E328354D9B30}"/>
              </a:ext>
            </a:extLst>
          </p:cNvPr>
          <p:cNvPicPr>
            <a:picLocks noGrp="1" noChangeAspect="1"/>
          </p:cNvPicPr>
          <p:nvPr>
            <p:ph idx="1"/>
          </p:nvPr>
        </p:nvPicPr>
        <p:blipFill>
          <a:blip r:embed="rId2"/>
          <a:stretch>
            <a:fillRect/>
          </a:stretch>
        </p:blipFill>
        <p:spPr>
          <a:xfrm>
            <a:off x="2241207" y="2638425"/>
            <a:ext cx="7709586" cy="3101975"/>
          </a:xfrm>
        </p:spPr>
      </p:pic>
    </p:spTree>
    <p:extLst>
      <p:ext uri="{BB962C8B-B14F-4D97-AF65-F5344CB8AC3E}">
        <p14:creationId xmlns:p14="http://schemas.microsoft.com/office/powerpoint/2010/main" val="4034804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48B27-7F1B-4241-8E33-61C904E005AA}"/>
              </a:ext>
            </a:extLst>
          </p:cNvPr>
          <p:cNvSpPr>
            <a:spLocks noGrp="1"/>
          </p:cNvSpPr>
          <p:nvPr>
            <p:ph type="title"/>
          </p:nvPr>
        </p:nvSpPr>
        <p:spPr>
          <a:xfrm>
            <a:off x="2231136" y="964692"/>
            <a:ext cx="7729728" cy="1188720"/>
          </a:xfrm>
        </p:spPr>
        <p:txBody>
          <a:bodyPr/>
          <a:lstStyle/>
          <a:p>
            <a:r>
              <a:rPr lang="en-US"/>
              <a:t>find the 10 most common venues in each city</a:t>
            </a:r>
            <a:endParaRPr lang="en-US" dirty="0"/>
          </a:p>
        </p:txBody>
      </p:sp>
      <p:pic>
        <p:nvPicPr>
          <p:cNvPr id="5" name="Content Placeholder 4" descr="A screenshot of a cell phone&#10;&#10;Description automatically generated">
            <a:extLst>
              <a:ext uri="{FF2B5EF4-FFF2-40B4-BE49-F238E27FC236}">
                <a16:creationId xmlns:a16="http://schemas.microsoft.com/office/drawing/2014/main" id="{CE8B002C-3E04-1B4D-B5E6-8CFE5085BDFC}"/>
              </a:ext>
            </a:extLst>
          </p:cNvPr>
          <p:cNvPicPr>
            <a:picLocks noGrp="1" noChangeAspect="1"/>
          </p:cNvPicPr>
          <p:nvPr>
            <p:ph idx="1"/>
          </p:nvPr>
        </p:nvPicPr>
        <p:blipFill>
          <a:blip r:embed="rId2"/>
          <a:stretch>
            <a:fillRect/>
          </a:stretch>
        </p:blipFill>
        <p:spPr>
          <a:xfrm>
            <a:off x="2968298" y="2638425"/>
            <a:ext cx="6255404" cy="3101975"/>
          </a:xfrm>
        </p:spPr>
      </p:pic>
    </p:spTree>
    <p:extLst>
      <p:ext uri="{BB962C8B-B14F-4D97-AF65-F5344CB8AC3E}">
        <p14:creationId xmlns:p14="http://schemas.microsoft.com/office/powerpoint/2010/main" val="73869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7484D-C0DA-0E42-A370-039D3B72D95B}"/>
              </a:ext>
            </a:extLst>
          </p:cNvPr>
          <p:cNvSpPr>
            <a:spLocks noGrp="1"/>
          </p:cNvSpPr>
          <p:nvPr>
            <p:ph type="title"/>
          </p:nvPr>
        </p:nvSpPr>
        <p:spPr/>
        <p:txBody>
          <a:bodyPr>
            <a:normAutofit/>
          </a:bodyPr>
          <a:lstStyle/>
          <a:p>
            <a:r>
              <a:rPr lang="en-US" dirty="0"/>
              <a:t>Merge the position and venues information for each city and </a:t>
            </a:r>
          </a:p>
        </p:txBody>
      </p:sp>
      <p:pic>
        <p:nvPicPr>
          <p:cNvPr id="5" name="Content Placeholder 4" descr="A screenshot of a cell phone&#10;&#10;Description automatically generated">
            <a:extLst>
              <a:ext uri="{FF2B5EF4-FFF2-40B4-BE49-F238E27FC236}">
                <a16:creationId xmlns:a16="http://schemas.microsoft.com/office/drawing/2014/main" id="{6C313089-06A6-BF41-86E9-98052D875C66}"/>
              </a:ext>
            </a:extLst>
          </p:cNvPr>
          <p:cNvPicPr>
            <a:picLocks noGrp="1" noChangeAspect="1"/>
          </p:cNvPicPr>
          <p:nvPr>
            <p:ph idx="1"/>
          </p:nvPr>
        </p:nvPicPr>
        <p:blipFill>
          <a:blip r:embed="rId2"/>
          <a:stretch>
            <a:fillRect/>
          </a:stretch>
        </p:blipFill>
        <p:spPr>
          <a:xfrm>
            <a:off x="2877041" y="2638425"/>
            <a:ext cx="6437918" cy="3101975"/>
          </a:xfrm>
        </p:spPr>
      </p:pic>
    </p:spTree>
    <p:extLst>
      <p:ext uri="{BB962C8B-B14F-4D97-AF65-F5344CB8AC3E}">
        <p14:creationId xmlns:p14="http://schemas.microsoft.com/office/powerpoint/2010/main" val="4162144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FA21C72-692C-49FD-9EB4-DDDDDEBD4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 up of a map&#10;&#10;Description automatically generated">
            <a:extLst>
              <a:ext uri="{FF2B5EF4-FFF2-40B4-BE49-F238E27FC236}">
                <a16:creationId xmlns:a16="http://schemas.microsoft.com/office/drawing/2014/main" id="{E7979519-4BAE-CF42-A361-A54C5B0DBFFA}"/>
              </a:ext>
            </a:extLst>
          </p:cNvPr>
          <p:cNvPicPr>
            <a:picLocks noGrp="1" noChangeAspect="1"/>
          </p:cNvPicPr>
          <p:nvPr>
            <p:ph idx="1"/>
          </p:nvPr>
        </p:nvPicPr>
        <p:blipFill>
          <a:blip r:embed="rId2"/>
          <a:stretch>
            <a:fillRect/>
          </a:stretch>
        </p:blipFill>
        <p:spPr>
          <a:xfrm>
            <a:off x="2681754" y="1271016"/>
            <a:ext cx="7284337" cy="4315968"/>
          </a:xfrm>
          <a:prstGeom prst="rect">
            <a:avLst/>
          </a:prstGeom>
        </p:spPr>
      </p:pic>
      <p:sp>
        <p:nvSpPr>
          <p:cNvPr id="23" name="Oval 22">
            <a:extLst>
              <a:ext uri="{FF2B5EF4-FFF2-40B4-BE49-F238E27FC236}">
                <a16:creationId xmlns:a16="http://schemas.microsoft.com/office/drawing/2014/main" id="{FBAF941A-6830-47A3-B63C-7C7B66AEA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DFD49A-4D38-5441-8FB1-934D8BD5DFC0}"/>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en-US" sz="800" dirty="0">
                <a:solidFill>
                  <a:srgbClr val="FFFFFF"/>
                </a:solidFill>
              </a:rPr>
              <a:t>Clustering K-means </a:t>
            </a:r>
            <a:br>
              <a:rPr lang="en-US" sz="800" dirty="0">
                <a:solidFill>
                  <a:srgbClr val="FFFFFF"/>
                </a:solidFill>
              </a:rPr>
            </a:br>
            <a:r>
              <a:rPr lang="en-US" sz="800" dirty="0">
                <a:solidFill>
                  <a:srgbClr val="FFFFFF"/>
                </a:solidFill>
              </a:rPr>
              <a:t>k=2</a:t>
            </a:r>
          </a:p>
        </p:txBody>
      </p:sp>
    </p:spTree>
    <p:extLst>
      <p:ext uri="{BB962C8B-B14F-4D97-AF65-F5344CB8AC3E}">
        <p14:creationId xmlns:p14="http://schemas.microsoft.com/office/powerpoint/2010/main" val="5569461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FA21C72-692C-49FD-9EB4-DDDDDEBD4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 up of a map&#10;&#10;Description automatically generated">
            <a:extLst>
              <a:ext uri="{FF2B5EF4-FFF2-40B4-BE49-F238E27FC236}">
                <a16:creationId xmlns:a16="http://schemas.microsoft.com/office/drawing/2014/main" id="{1216A567-8760-7849-9C4D-4DA05F1069C6}"/>
              </a:ext>
            </a:extLst>
          </p:cNvPr>
          <p:cNvPicPr>
            <a:picLocks noGrp="1" noChangeAspect="1"/>
          </p:cNvPicPr>
          <p:nvPr>
            <p:ph idx="1"/>
          </p:nvPr>
        </p:nvPicPr>
        <p:blipFill>
          <a:blip r:embed="rId2"/>
          <a:stretch>
            <a:fillRect/>
          </a:stretch>
        </p:blipFill>
        <p:spPr>
          <a:xfrm>
            <a:off x="2681754" y="1271016"/>
            <a:ext cx="7284337" cy="4315968"/>
          </a:xfrm>
          <a:prstGeom prst="rect">
            <a:avLst/>
          </a:prstGeom>
        </p:spPr>
      </p:pic>
      <p:sp>
        <p:nvSpPr>
          <p:cNvPr id="12" name="Oval 11">
            <a:extLst>
              <a:ext uri="{FF2B5EF4-FFF2-40B4-BE49-F238E27FC236}">
                <a16:creationId xmlns:a16="http://schemas.microsoft.com/office/drawing/2014/main" id="{FBAF941A-6830-47A3-B63C-7C7B66AEA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346E1-EA1C-5446-B6C5-B4D8D93D0B51}"/>
              </a:ext>
            </a:extLst>
          </p:cNvPr>
          <p:cNvSpPr>
            <a:spLocks noGrp="1"/>
          </p:cNvSpPr>
          <p:nvPr>
            <p:ph type="title"/>
          </p:nvPr>
        </p:nvSpPr>
        <p:spPr>
          <a:xfrm>
            <a:off x="796972" y="789110"/>
            <a:ext cx="1828800" cy="1828800"/>
          </a:xfrm>
          <a:prstGeom prst="ellipse">
            <a:avLst/>
          </a:prstGeom>
          <a:noFill/>
          <a:ln>
            <a:solidFill>
              <a:srgbClr val="FFFFFF"/>
            </a:solidFill>
          </a:ln>
        </p:spPr>
        <p:txBody>
          <a:bodyPr vert="horz" lIns="182880" tIns="182880" rIns="182880" bIns="182880" rtlCol="0" anchor="ctr">
            <a:normAutofit/>
          </a:bodyPr>
          <a:lstStyle/>
          <a:p>
            <a:r>
              <a:rPr lang="en-US" sz="800" dirty="0">
                <a:solidFill>
                  <a:srgbClr val="FFFFFF"/>
                </a:solidFill>
              </a:rPr>
              <a:t>Clustering</a:t>
            </a:r>
            <a:br>
              <a:rPr lang="en-US" sz="800" dirty="0">
                <a:solidFill>
                  <a:srgbClr val="FFFFFF"/>
                </a:solidFill>
              </a:rPr>
            </a:br>
            <a:r>
              <a:rPr lang="en-US" sz="800" dirty="0">
                <a:solidFill>
                  <a:srgbClr val="FFFFFF"/>
                </a:solidFill>
              </a:rPr>
              <a:t>k-means</a:t>
            </a:r>
            <a:br>
              <a:rPr lang="en-US" sz="800" dirty="0">
                <a:solidFill>
                  <a:srgbClr val="FFFFFF"/>
                </a:solidFill>
              </a:rPr>
            </a:br>
            <a:r>
              <a:rPr lang="en-US" sz="800" dirty="0">
                <a:solidFill>
                  <a:srgbClr val="FFFFFF"/>
                </a:solidFill>
              </a:rPr>
              <a:t>with k=3</a:t>
            </a:r>
          </a:p>
        </p:txBody>
      </p:sp>
    </p:spTree>
    <p:extLst>
      <p:ext uri="{BB962C8B-B14F-4D97-AF65-F5344CB8AC3E}">
        <p14:creationId xmlns:p14="http://schemas.microsoft.com/office/powerpoint/2010/main" val="483950137"/>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20</TotalTime>
  <Words>340</Words>
  <Application>Microsoft Macintosh PowerPoint</Application>
  <PresentationFormat>Widescreen</PresentationFormat>
  <Paragraphs>32</Paragraphs>
  <Slides>18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Gill Sans MT</vt:lpstr>
      <vt:lpstr>Parcel</vt:lpstr>
      <vt:lpstr>Similarity of the top 100 cities in US  based on their venues style</vt:lpstr>
      <vt:lpstr>How can I find my favorite city?</vt:lpstr>
      <vt:lpstr>Data Might Help</vt:lpstr>
      <vt:lpstr>Retrieve Data From wikipedia</vt:lpstr>
      <vt:lpstr>Get Data From Foursquare</vt:lpstr>
      <vt:lpstr>find the 10 most common venues in each city</vt:lpstr>
      <vt:lpstr>Merge the position and venues information for each city and </vt:lpstr>
      <vt:lpstr>Clustering K-means  k=2</vt:lpstr>
      <vt:lpstr>Clustering k-means with k=3</vt:lpstr>
      <vt:lpstr>Clustering k-means k=4</vt:lpstr>
      <vt:lpstr>Clustering k-means k=5</vt:lpstr>
      <vt:lpstr>Clustering k-means k=6</vt:lpstr>
      <vt:lpstr>Clustering k-means k=7</vt:lpstr>
      <vt:lpstr>Clustering k-means k=8</vt:lpstr>
      <vt:lpstr>Clustering k-means k=9</vt:lpstr>
      <vt:lpstr>Clustering k-means k=10</vt:lpstr>
      <vt:lpstr>Observations on the maps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Similarity of the top 100 cities in US  based on their venues style</dc:title>
  <dc:creator>Zi Mu Guo</dc:creator>
  <cp:lastModifiedBy>Zi Mu Guo</cp:lastModifiedBy>
  <cp:revision>2</cp:revision>
  <dcterms:created xsi:type="dcterms:W3CDTF">2019-04-09T06:42:43Z</dcterms:created>
  <dcterms:modified xsi:type="dcterms:W3CDTF">2019-04-09T07:02:48Z</dcterms:modified>
</cp:coreProperties>
</file>